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3"/>
  </p:notesMasterIdLst>
  <p:handoutMasterIdLst>
    <p:handoutMasterId r:id="rId4"/>
  </p:handoutMasterIdLst>
  <p:sldIdLst>
    <p:sldId id="291" r:id="rId2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57" autoAdjust="0"/>
  </p:normalViewPr>
  <p:slideViewPr>
    <p:cSldViewPr snapToGrid="0">
      <p:cViewPr varScale="1">
        <p:scale>
          <a:sx n="91" d="100"/>
          <a:sy n="91" d="100"/>
        </p:scale>
        <p:origin x="370" y="72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A58F2B8-7207-439E-8B18-332308481AAE}" type="datetime1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42D9CC0-1AFA-47D7-9E45-6F7A73360E30}" type="datetime1">
              <a:rPr lang="en-GB" noProof="0" smtClean="0"/>
              <a:t>19/11/2025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2C31BA-67D8-413F-A5DD-028125073D1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99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2886AB-F309-4048-8F99-FCDCD13F4C28}" type="datetime1">
              <a:rPr lang="en-GB" noProof="0" smtClean="0"/>
              <a:t>19/11/2025</a:t>
            </a:fld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7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DE3DEC-F0B6-4CAF-8F6A-2318ACDE01DA}" type="datetime1">
              <a:rPr lang="en-GB" noProof="0" smtClean="0"/>
              <a:t>19/11/2025</a:t>
            </a:fld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2900" y="1470027"/>
            <a:ext cx="11487150" cy="4724400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245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57FB777-E62D-40D7-BBD7-40D8B911CFC2}" type="datetime1">
              <a:rPr lang="en-GB" noProof="0" smtClean="0"/>
              <a:t>19/11/2025</a:t>
            </a:fld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0" r:id="rId1"/>
    <p:sldLayoutId id="2147484791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940814" y="3570854"/>
            <a:ext cx="0" cy="36947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82308" y="3961179"/>
            <a:ext cx="0" cy="3777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768352" y="3953901"/>
            <a:ext cx="0" cy="41909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2398194" y="2729238"/>
            <a:ext cx="1828800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&amp; Community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Rectangle: Rounded Corners 143" descr="team member headshot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0077354" y="4379581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 Growth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7DC14AD-DB03-94A1-E51E-E0B2BAE7FC13}"/>
              </a:ext>
            </a:extLst>
          </p:cNvPr>
          <p:cNvSpPr/>
          <p:nvPr/>
        </p:nvSpPr>
        <p:spPr>
          <a:xfrm>
            <a:off x="5176866" y="1376269"/>
            <a:ext cx="1828800" cy="844720"/>
          </a:xfrm>
          <a:prstGeom prst="roundRect">
            <a:avLst/>
          </a:prstGeom>
          <a:noFill/>
          <a:ln w="9525" cap="rnd" cmpd="sng" algn="ctr">
            <a:solidFill>
              <a:schemeClr val="accent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Housing, Growth and Communities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20053D6-D117-9D74-3DBB-1B17A59D62B5}"/>
              </a:ext>
            </a:extLst>
          </p:cNvPr>
          <p:cNvCxnSpPr>
            <a:cxnSpLocks/>
          </p:cNvCxnSpPr>
          <p:nvPr/>
        </p:nvCxnSpPr>
        <p:spPr>
          <a:xfrm flipV="1">
            <a:off x="7057565" y="3947312"/>
            <a:ext cx="3719864" cy="65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14E920-2323-73D0-5F95-A98C4A1F6A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91266" y="2220989"/>
            <a:ext cx="0" cy="26215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CFAB4A0C-6DA6-DDF0-94BA-2944EA21A466}"/>
              </a:ext>
            </a:extLst>
          </p:cNvPr>
          <p:cNvSpPr txBox="1"/>
          <p:nvPr/>
        </p:nvSpPr>
        <p:spPr>
          <a:xfrm>
            <a:off x="3312594" y="633258"/>
            <a:ext cx="5698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Housing, Growth and Communities 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F994119-7CF3-0FAF-CCDD-9B7848485590}"/>
              </a:ext>
            </a:extLst>
          </p:cNvPr>
          <p:cNvSpPr/>
          <p:nvPr/>
        </p:nvSpPr>
        <p:spPr>
          <a:xfrm>
            <a:off x="8003097" y="2726134"/>
            <a:ext cx="1828800" cy="844720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Inclusive Growth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D009E96-CD55-9051-2C88-8BDF9ECEAEB7}"/>
              </a:ext>
            </a:extLst>
          </p:cNvPr>
          <p:cNvCxnSpPr>
            <a:cxnSpLocks/>
          </p:cNvCxnSpPr>
          <p:nvPr/>
        </p:nvCxnSpPr>
        <p:spPr>
          <a:xfrm flipV="1">
            <a:off x="3312594" y="2480462"/>
            <a:ext cx="5604903" cy="26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8C07B1-C10A-0C74-E16D-AAB230A1F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17497" y="2480462"/>
            <a:ext cx="0" cy="2463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CE1D16E-96B5-1EA7-9E8D-C8573C22E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29372" y="2480462"/>
            <a:ext cx="0" cy="2463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1045DA6-9496-AB50-A64E-FFBE42CC4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3324209" y="3570854"/>
            <a:ext cx="0" cy="36947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892D222-976F-D407-09A8-C55FF6D4D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55878" y="3940324"/>
            <a:ext cx="0" cy="41909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13EBEFE-CDDE-4208-9903-293FBE353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24" idx="0"/>
          </p:cNvCxnSpPr>
          <p:nvPr/>
        </p:nvCxnSpPr>
        <p:spPr>
          <a:xfrm>
            <a:off x="7057565" y="3966195"/>
            <a:ext cx="0" cy="393219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 descr="team member headshot">
            <a:extLst>
              <a:ext uri="{FF2B5EF4-FFF2-40B4-BE49-F238E27FC236}">
                <a16:creationId xmlns:a16="http://schemas.microsoft.com/office/drawing/2014/main" id="{4A8B3F00-9F28-0F65-FF7D-D34D17695575}"/>
              </a:ext>
            </a:extLst>
          </p:cNvPr>
          <p:cNvSpPr/>
          <p:nvPr/>
        </p:nvSpPr>
        <p:spPr>
          <a:xfrm>
            <a:off x="8134034" y="4372991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Heritage &amp; Open Spaces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: Rounded Corners 23" descr="team member headshot">
            <a:extLst>
              <a:ext uri="{FF2B5EF4-FFF2-40B4-BE49-F238E27FC236}">
                <a16:creationId xmlns:a16="http://schemas.microsoft.com/office/drawing/2014/main" id="{D741FD5B-6FEE-97E1-A9DC-62285E2EE05C}"/>
              </a:ext>
            </a:extLst>
          </p:cNvPr>
          <p:cNvSpPr/>
          <p:nvPr/>
        </p:nvSpPr>
        <p:spPr>
          <a:xfrm>
            <a:off x="6235721" y="4359414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 &amp; Creative Hartlepool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368FCE9-14FE-CEC2-D33C-2018D45C7FB2}"/>
              </a:ext>
            </a:extLst>
          </p:cNvPr>
          <p:cNvCxnSpPr>
            <a:cxnSpLocks/>
          </p:cNvCxnSpPr>
          <p:nvPr/>
        </p:nvCxnSpPr>
        <p:spPr>
          <a:xfrm flipV="1">
            <a:off x="1482308" y="3961013"/>
            <a:ext cx="3719864" cy="65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5B2AD5A-66F4-84E4-E5C8-73BDB18BF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201027" y="3947312"/>
            <a:ext cx="0" cy="37771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 descr="team member headshot">
            <a:extLst>
              <a:ext uri="{FF2B5EF4-FFF2-40B4-BE49-F238E27FC236}">
                <a16:creationId xmlns:a16="http://schemas.microsoft.com/office/drawing/2014/main" id="{DEAF4544-2A64-310D-0BD5-30D9CE98FA10}"/>
              </a:ext>
            </a:extLst>
          </p:cNvPr>
          <p:cNvSpPr/>
          <p:nvPr/>
        </p:nvSpPr>
        <p:spPr>
          <a:xfrm>
            <a:off x="660464" y="4338891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Policy, Hardship &amp; Welfare Support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: Rounded Corners 31" descr="team member headshot">
            <a:extLst>
              <a:ext uri="{FF2B5EF4-FFF2-40B4-BE49-F238E27FC236}">
                <a16:creationId xmlns:a16="http://schemas.microsoft.com/office/drawing/2014/main" id="{C21EB130-AE5C-1D32-AE9F-0B380B3560CD}"/>
              </a:ext>
            </a:extLst>
          </p:cNvPr>
          <p:cNvSpPr/>
          <p:nvPr/>
        </p:nvSpPr>
        <p:spPr>
          <a:xfrm>
            <a:off x="4337409" y="4325024"/>
            <a:ext cx="1643687" cy="929466"/>
          </a:xfrm>
          <a:prstGeom prst="roundRect">
            <a:avLst/>
          </a:prstGeom>
          <a:noFill/>
          <a:ln w="952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Service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Hubs, Wellbeing &amp; Skills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755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0137_TF00283905_Win32" id="{E98DF5B6-D7E0-4D4E-B6C3-FECB299540A7}" vid="{6E46ED68-C656-4EE4-920C-CD353D9DB3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 organisation chart</Template>
  <TotalTime>558</TotalTime>
  <Words>59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Judith Oliver</dc:creator>
  <cp:lastModifiedBy>Chloe Snowdon</cp:lastModifiedBy>
  <cp:revision>25</cp:revision>
  <dcterms:created xsi:type="dcterms:W3CDTF">2024-10-17T12:55:45Z</dcterms:created>
  <dcterms:modified xsi:type="dcterms:W3CDTF">2025-11-19T14:01:38Z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